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60" r:id="rId1"/>
  </p:sldMasterIdLst>
  <p:notesMasterIdLst>
    <p:notesMasterId r:id="rId11"/>
  </p:notesMasterIdLst>
  <p:sldIdLst>
    <p:sldId id="259" r:id="rId2"/>
    <p:sldId id="294" r:id="rId3"/>
    <p:sldId id="286" r:id="rId4"/>
    <p:sldId id="287" r:id="rId5"/>
    <p:sldId id="288" r:id="rId6"/>
    <p:sldId id="289" r:id="rId7"/>
    <p:sldId id="290" r:id="rId8"/>
    <p:sldId id="291" r:id="rId9"/>
    <p:sldId id="292" r:id="rId10"/>
  </p:sldIdLst>
  <p:sldSz cx="9144000" cy="5143500" type="screen16x9"/>
  <p:notesSz cx="6858000" cy="9144000"/>
  <p:embeddedFontLst>
    <p:embeddedFont>
      <p:font typeface="Nunito Black" charset="-94"/>
      <p:bold r:id="rId12"/>
      <p:boldItalic r:id="rId13"/>
    </p:embeddedFont>
    <p:embeddedFont>
      <p:font typeface="Wingdings 3" panose="05040102010807070707" pitchFamily="18" charset="2"/>
      <p:regular r:id="rId14"/>
    </p:embeddedFont>
    <p:embeddedFont>
      <p:font typeface="Helvetica Neue Light" panose="020B0604020202020204" charset="0"/>
      <p:regular r:id="rId15"/>
      <p:bold r:id="rId16"/>
      <p:italic r:id="rId17"/>
      <p:boldItalic r:id="rId18"/>
    </p:embeddedFont>
    <p:embeddedFont>
      <p:font typeface="Nirmala UI" panose="020B0502040204020203" pitchFamily="34" charset="0"/>
      <p:regular r:id="rId19"/>
      <p:bold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1F0"/>
    <a:srgbClr val="FFC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76470B-8F91-4873-B4D9-804FAED1F215}">
  <a:tblStyle styleId="{3076470B-8F91-4873-B4D9-804FAED1F2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94"/>
  </p:normalViewPr>
  <p:slideViewPr>
    <p:cSldViewPr snapToGrid="0">
      <p:cViewPr varScale="1">
        <p:scale>
          <a:sx n="144" d="100"/>
          <a:sy n="144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7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50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35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17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80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4797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821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5ba6646851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5" name="Google Shape;855;g25ba664685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782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6567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80455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94400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459737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49144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874779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05524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27424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970609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282687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_blank copy">
  <p:cSld name="purple_blank copy">
    <p:bg>
      <p:bgPr>
        <a:solidFill>
          <a:srgbClr val="6E00FF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20"/>
          <p:cNvSpPr txBox="1">
            <a:spLocks noGrp="1"/>
          </p:cNvSpPr>
          <p:nvPr>
            <p:ph type="sldNum" idx="12"/>
          </p:nvPr>
        </p:nvSpPr>
        <p:spPr>
          <a:xfrm>
            <a:off x="8760262" y="240647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1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24447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28323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948631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43696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004572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73677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121864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01863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6349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youtu.be/WJZ1t9AQJjg?si=-ZuexubI2JhqIYfI" TargetMode="Externa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685684" y="264389"/>
            <a:ext cx="7585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tr-TR" sz="3200" b="1" dirty="0" smtClean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TWİN ÇÖP TOPLAYAN ARAÇ</a:t>
            </a:r>
            <a:endParaRPr lang="en-US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853508" y="3162143"/>
            <a:ext cx="7417676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tr-TR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  <a:sym typeface="Nunito Black"/>
              </a:rPr>
              <a:t>HAMZA DEMİRKOL &amp; HÜSEYİN VELİ ATHAN</a:t>
            </a:r>
            <a:endParaRPr lang="en-US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  <a:sym typeface="Nunito Black"/>
            </a:endParaRPr>
          </a:p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tr-TR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  <a:sym typeface="Nunito Black"/>
              </a:rPr>
              <a:t>6. SINIF</a:t>
            </a:r>
            <a:endParaRPr lang="en-US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  <a:sym typeface="Nunito Black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805" y="878062"/>
            <a:ext cx="1595231" cy="2284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1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779250" y="66338"/>
            <a:ext cx="7585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Nunito Black"/>
                <a:ea typeface="Nunito Black"/>
                <a:cs typeface="Nunito Black"/>
                <a:sym typeface="Nunito Black"/>
              </a:rPr>
              <a:t>Giriş</a:t>
            </a:r>
            <a:endParaRPr lang="en-US" sz="2400" dirty="0">
              <a:solidFill>
                <a:srgbClr val="00B0F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424224" y="809441"/>
            <a:ext cx="73807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chemeClr val="bg1"/>
              </a:buClr>
            </a:pPr>
            <a:r>
              <a:rPr lang="tr-TR" b="1" dirty="0" smtClean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Sürdürülebilirlik:</a:t>
            </a:r>
            <a:r>
              <a:rPr lang="tr-TR" dirty="0" smtClean="0">
                <a:solidFill>
                  <a:srgbClr val="FFCA08"/>
                </a:solidFill>
                <a:latin typeface="Nunito Black" charset="-94"/>
              </a:rPr>
              <a:t>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Gelecek nesillerin kendi ihtiyaçlarını karşılama yeteneğinden ödün vermeden bugünün ihtiyaçlarını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karşılamasıdır.</a:t>
            </a:r>
            <a:endParaRPr lang="tr-TR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endParaRPr lang="tr-TR" b="1" dirty="0" smtClean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r>
              <a:rPr lang="tr-TR" b="1" dirty="0" smtClean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Sürdürülebilirlik Neden Önemlidir ?</a:t>
            </a:r>
          </a:p>
          <a:p>
            <a:pPr lvl="0" algn="just">
              <a:lnSpc>
                <a:spcPct val="150000"/>
              </a:lnSpc>
              <a:buClr>
                <a:schemeClr val="bg1"/>
              </a:buClr>
            </a:pP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Gezegenimizin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doğal kaynaklarını koruyarak ve gelecek nesillere yaşanabilir bir dünya bırakarak yaşamak için kritik bir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gerekliliktir.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Bu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yüzden bizim yapacağımız proje ile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ileride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nesillere daha 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sürdürülebilir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</a:rPr>
              <a:t>bir çevre bırakacağız.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58" y="4601117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643" y="1014393"/>
            <a:ext cx="1800705" cy="1476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63" y="2647786"/>
            <a:ext cx="2617631" cy="17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1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779250" y="535750"/>
            <a:ext cx="7585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dirty="0" smtClean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Hayvanların Ölmesi</a:t>
            </a:r>
            <a:endParaRPr lang="tr-TR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389625" y="2048919"/>
            <a:ext cx="628348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Dünya üzerinde sadece plastikten dolayı 1800 hayvan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ölmektedir. Bu projenin çıkış noktası hayvanların ölmemesidir. </a:t>
            </a:r>
            <a:endParaRPr lang="tr-TR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tr-TR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596484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Kışın Sokak Hayvanları İçin Neler Yapılabilir ? - MAPFRE 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7" y="527355"/>
            <a:ext cx="1775476" cy="1168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Onları unutmayın: Kediler 6 saat, köpekler 17 saat aç kalınca donarak ölüy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77" y="1695919"/>
            <a:ext cx="2008437" cy="1398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1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779250" y="535750"/>
            <a:ext cx="757585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 smtClean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Problemi</a:t>
            </a:r>
            <a:r>
              <a:rPr lang="tr-TR" sz="3200" b="1" dirty="0" err="1" smtClean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mizin</a:t>
            </a:r>
            <a:r>
              <a:rPr lang="en-US" sz="3200" b="1" dirty="0" smtClean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Etkisi</a:t>
            </a:r>
            <a:endParaRPr lang="en-US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330910" y="1709172"/>
            <a:ext cx="475792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Bu proje çevre için önemli çünkü bu proje bize daha temiz bir çevre imkanı sunuyor. 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Şimdi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beraber bu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projenin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çalışma videosunu izleyelim.</a:t>
            </a: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Video Linki</a:t>
            </a:r>
            <a:r>
              <a:rPr lang="tr-TR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: </a:t>
            </a:r>
            <a:r>
              <a:rPr lang="tr-TR">
                <a:solidFill>
                  <a:srgbClr val="FF0000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  <a:hlinkClick r:id="rId5"/>
              </a:rPr>
              <a:t>https://youtu.be/WJZ1t9AQJjg?si=-</a:t>
            </a:r>
            <a:r>
              <a:rPr lang="tr-TR" smtClean="0">
                <a:solidFill>
                  <a:srgbClr val="FF0000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  <a:hlinkClick r:id="rId5"/>
              </a:rPr>
              <a:t>ZuexubI2JhqIYfI</a:t>
            </a:r>
            <a:endParaRPr lang="tr-TR" smtClean="0">
              <a:solidFill>
                <a:srgbClr val="FF0000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endParaRPr lang="tr-TR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Orman Işık Güneş - Pixabay'de ücretsiz fotoğraf - Pixab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215222"/>
            <a:ext cx="2015710" cy="1404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eni proj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9652" y="1212828"/>
            <a:ext cx="2902226" cy="25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6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779250" y="535750"/>
            <a:ext cx="7585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Öner</a:t>
            </a:r>
            <a:r>
              <a:rPr lang="tr-TR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diğimiz</a:t>
            </a:r>
            <a:r>
              <a:rPr lang="en-US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Çözüm</a:t>
            </a:r>
            <a:endParaRPr lang="en-US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779250" y="1069603"/>
            <a:ext cx="65200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tr-TR" dirty="0" smtClean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Tasarladığımız araçtaki mesafe </a:t>
            </a:r>
            <a:r>
              <a:rPr lang="tr-TR" dirty="0" err="1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sensörleri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çöpü algılar ve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toparlar. Bu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sayede hem daha temiz bir çevre hem de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sokaktaki temizlik görevlileri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için daha uygun olur.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Çevre Eğitim Projesi Kapsamında Nasıl Bir Çevre Hayal Ediyorsunuz? konulu  resim yarışması ile Çevrenin Korunması konul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66" y="921145"/>
            <a:ext cx="2066034" cy="15494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023'te Bizi Bekleyen 14 Büyük Çevre Sorunu - Sürdürülebilirlik Hakkında  Her Ş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" y="179107"/>
            <a:ext cx="2021006" cy="1122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48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779250" y="535750"/>
            <a:ext cx="7585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Çözümün</a:t>
            </a:r>
            <a:r>
              <a:rPr lang="en-US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Faydaları</a:t>
            </a:r>
            <a:endParaRPr lang="en-US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2285999" y="1770141"/>
            <a:ext cx="457200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Bu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proje sayesinde hem temizlik görevlileri için iyi olur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hem de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daha temiz bir çevremiz olur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64" y="366054"/>
            <a:ext cx="2517786" cy="264288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36" y="1006924"/>
            <a:ext cx="2126974" cy="1895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83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758149" y="535750"/>
            <a:ext cx="7585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Uygulama</a:t>
            </a:r>
            <a:r>
              <a:rPr lang="en-US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Planı</a:t>
            </a:r>
            <a:r>
              <a:rPr lang="tr-TR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mız</a:t>
            </a:r>
            <a:endParaRPr lang="en-US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69155"/>
              </p:ext>
            </p:extLst>
          </p:nvPr>
        </p:nvGraphicFramePr>
        <p:xfrm>
          <a:off x="2020955" y="1484243"/>
          <a:ext cx="5062331" cy="204083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44419">
                  <a:extLst>
                    <a:ext uri="{9D8B030D-6E8A-4147-A177-3AD203B41FA5}">
                      <a16:colId xmlns:a16="http://schemas.microsoft.com/office/drawing/2014/main" val="1078307445"/>
                    </a:ext>
                  </a:extLst>
                </a:gridCol>
                <a:gridCol w="2517912">
                  <a:extLst>
                    <a:ext uri="{9D8B030D-6E8A-4147-A177-3AD203B41FA5}">
                      <a16:colId xmlns:a16="http://schemas.microsoft.com/office/drawing/2014/main" val="495175949"/>
                    </a:ext>
                  </a:extLst>
                </a:gridCol>
              </a:tblGrid>
              <a:tr h="426742">
                <a:tc>
                  <a:txBody>
                    <a:bodyPr/>
                    <a:lstStyle/>
                    <a:p>
                      <a:r>
                        <a:rPr lang="tr-TR" dirty="0" smtClean="0"/>
                        <a:t>                İSMİ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          ADET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359655"/>
                  </a:ext>
                </a:extLst>
              </a:tr>
              <a:tr h="426742">
                <a:tc>
                  <a:txBody>
                    <a:bodyPr/>
                    <a:lstStyle/>
                    <a:p>
                      <a:r>
                        <a:rPr lang="tr-TR" dirty="0" smtClean="0"/>
                        <a:t>   Akıllı Kumanda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             1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11952"/>
                  </a:ext>
                </a:extLst>
              </a:tr>
              <a:tr h="601316">
                <a:tc>
                  <a:txBody>
                    <a:bodyPr/>
                    <a:lstStyle/>
                    <a:p>
                      <a:r>
                        <a:rPr lang="tr-TR" dirty="0" smtClean="0"/>
                        <a:t>Geri</a:t>
                      </a:r>
                      <a:r>
                        <a:rPr lang="tr-TR" baseline="0" dirty="0" smtClean="0"/>
                        <a:t> Dönüşüm Kutusu</a:t>
                      </a:r>
                      <a:endParaRPr lang="tr-T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             4</a:t>
                      </a:r>
                      <a:endParaRPr lang="tr-T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53234"/>
                  </a:ext>
                </a:extLst>
              </a:tr>
              <a:tr h="586035">
                <a:tc>
                  <a:txBody>
                    <a:bodyPr/>
                    <a:lstStyle/>
                    <a:p>
                      <a:r>
                        <a:rPr lang="tr-TR" dirty="0" smtClean="0"/>
                        <a:t>Süpürge</a:t>
                      </a:r>
                      <a:r>
                        <a:rPr lang="tr-TR" baseline="0" dirty="0" smtClean="0"/>
                        <a:t> (hem çeken hem de fırlatan)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              1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950285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18" y="1362619"/>
            <a:ext cx="1595231" cy="2284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8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441319" y="385914"/>
            <a:ext cx="75855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Zorluklar</a:t>
            </a:r>
            <a:r>
              <a:rPr lang="tr-TR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ımız</a:t>
            </a:r>
            <a:r>
              <a:rPr lang="en-US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ve</a:t>
            </a:r>
            <a:r>
              <a:rPr lang="en-US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Dikkate</a:t>
            </a:r>
            <a:r>
              <a:rPr lang="en-US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Alma</a:t>
            </a:r>
            <a:r>
              <a:rPr lang="tr-TR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m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ı</a:t>
            </a:r>
            <a:r>
              <a:rPr lang="tr-TR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z</a:t>
            </a:r>
            <a:r>
              <a:rPr lang="en-US" sz="3200" b="1" dirty="0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Gerekenler</a:t>
            </a:r>
            <a:endParaRPr lang="en-US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2286000" y="2202915"/>
            <a:ext cx="4572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Sorunumuz 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çöpleri toplarken süpürgenin hayvanları 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çekebilir bu  maalesef bizim için bir sorun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Ama biz bu sorunu çözmek için süpürgenin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içine 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ısı algılama </a:t>
            </a:r>
            <a:r>
              <a:rPr lang="tr-TR" dirty="0" err="1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sensörü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 yerleştireceğiz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.</a:t>
            </a:r>
          </a:p>
        </p:txBody>
      </p:sp>
      <p:pic>
        <p:nvPicPr>
          <p:cNvPr id="4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epimizin Hayatta Karşılaştığı 7 Yaygın Zorluk - Aklınızı Keşfed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" y="2255889"/>
            <a:ext cx="2438399" cy="17013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33" y="1435946"/>
            <a:ext cx="2156460" cy="1717037"/>
          </a:xfrm>
          <a:prstGeom prst="round2DiagRect">
            <a:avLst>
              <a:gd name="adj1" fmla="val 16667"/>
              <a:gd name="adj2" fmla="val 61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1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9"/>
          <p:cNvSpPr txBox="1"/>
          <p:nvPr/>
        </p:nvSpPr>
        <p:spPr>
          <a:xfrm>
            <a:off x="779250" y="535750"/>
            <a:ext cx="7585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-US" sz="3200" b="1" dirty="0" err="1"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/>
                <a:ea typeface="Nunito Black"/>
                <a:cs typeface="Nunito Black"/>
                <a:sym typeface="Nunito Black"/>
              </a:rPr>
              <a:t>Sonuç</a:t>
            </a:r>
            <a:endParaRPr lang="en-US" sz="3200" b="1" dirty="0"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9B7E1-4675-B756-03E5-C42C6CAC6290}"/>
              </a:ext>
            </a:extLst>
          </p:cNvPr>
          <p:cNvSpPr txBox="1"/>
          <p:nvPr/>
        </p:nvSpPr>
        <p:spPr>
          <a:xfrm>
            <a:off x="1239077" y="2202915"/>
            <a:ext cx="632791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Biz bu projeyi daha temiz bir çevre için düşündük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 İnsanların  bir çoğu çöplerini yere atıyor bu yüzden bu proje çok </a:t>
            </a:r>
            <a:r>
              <a:rPr lang="tr-TR" dirty="0" smtClean="0">
                <a:solidFill>
                  <a:schemeClr val="bg1"/>
                </a:solidFill>
                <a:latin typeface="Calibri" panose="020F0502020204030204" pitchFamily="34" charset="0"/>
                <a:ea typeface="Nirmala UI" panose="020B0502040204020203" pitchFamily="34" charset="0"/>
                <a:cs typeface="Calibri" panose="020F0502020204030204" pitchFamily="34" charset="0"/>
                <a:sym typeface="Nunito Black"/>
              </a:rPr>
              <a:t>önemli</a:t>
            </a:r>
            <a:endParaRPr lang="tr-TR" dirty="0">
              <a:solidFill>
                <a:schemeClr val="bg1"/>
              </a:solidFill>
              <a:latin typeface="Calibri" panose="020F0502020204030204" pitchFamily="34" charset="0"/>
              <a:ea typeface="Nirmala UI" panose="020B0502040204020203" pitchFamily="34" charset="0"/>
              <a:cs typeface="Calibri" panose="020F0502020204030204" pitchFamily="34" charset="0"/>
              <a:sym typeface="Nunito Black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CA5676-7D69-1770-AF45-F9055193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89" y="4596484"/>
            <a:ext cx="933421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AAA86F-D34C-7A77-6C6B-7E511861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5" y="4601117"/>
            <a:ext cx="779250" cy="3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812;p156" descr="Google Shape;594;p137">
            <a:extLst>
              <a:ext uri="{FF2B5EF4-FFF2-40B4-BE49-F238E27FC236}">
                <a16:creationId xmlns:a16="http://schemas.microsoft.com/office/drawing/2014/main" id="{2E9A0FCB-D436-1F5B-43C3-0E8BA0D2A0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1004" y="4591851"/>
            <a:ext cx="907491" cy="32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8" y="102447"/>
            <a:ext cx="2787753" cy="2100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10 Masalsı Orman - ORSİ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04" y="141838"/>
            <a:ext cx="3396008" cy="2021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836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Sarı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322</TotalTime>
  <Words>255</Words>
  <Application>Microsoft Office PowerPoint</Application>
  <PresentationFormat>Ekran Gösterisi (16:9)</PresentationFormat>
  <Paragraphs>34</Paragraphs>
  <Slides>9</Slides>
  <Notes>9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7" baseType="lpstr">
      <vt:lpstr>Arial</vt:lpstr>
      <vt:lpstr>Nunito Black</vt:lpstr>
      <vt:lpstr>Wingdings 3</vt:lpstr>
      <vt:lpstr>Helvetica Neue Light</vt:lpstr>
      <vt:lpstr>Nirmala UI</vt:lpstr>
      <vt:lpstr>Century Gothic</vt:lpstr>
      <vt:lpstr>Calibri</vt:lpstr>
      <vt:lpstr>İyon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M4-2021</dc:creator>
  <cp:lastModifiedBy>msi3</cp:lastModifiedBy>
  <cp:revision>35</cp:revision>
  <dcterms:modified xsi:type="dcterms:W3CDTF">2024-10-25T11:24:45Z</dcterms:modified>
</cp:coreProperties>
</file>